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9" d="100"/>
          <a:sy n="89" d="100"/>
        </p:scale>
        <p:origin x="-1032"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92BE60A-51AA-4379-86EF-466B65D3556D}" type="datetimeFigureOut">
              <a:rPr lang="en-US" smtClean="0"/>
              <a:pPr/>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849432-FB76-439F-8200-45E5520283C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2BE60A-51AA-4379-86EF-466B65D3556D}" type="datetimeFigureOut">
              <a:rPr lang="en-US" smtClean="0"/>
              <a:pPr/>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849432-FB76-439F-8200-45E5520283C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2BE60A-51AA-4379-86EF-466B65D3556D}" type="datetimeFigureOut">
              <a:rPr lang="en-US" smtClean="0"/>
              <a:pPr/>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849432-FB76-439F-8200-45E5520283C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2BE60A-51AA-4379-86EF-466B65D3556D}" type="datetimeFigureOut">
              <a:rPr lang="en-US" smtClean="0"/>
              <a:pPr/>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849432-FB76-439F-8200-45E5520283C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D92BE60A-51AA-4379-86EF-466B65D3556D}" type="datetimeFigureOut">
              <a:rPr lang="en-US" smtClean="0"/>
              <a:pPr/>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849432-FB76-439F-8200-45E5520283C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92BE60A-51AA-4379-86EF-466B65D3556D}" type="datetimeFigureOut">
              <a:rPr lang="en-US" smtClean="0"/>
              <a:pPr/>
              <a:t>12/17/2013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849432-FB76-439F-8200-45E5520283C5}"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92BE60A-51AA-4379-86EF-466B65D3556D}" type="datetimeFigureOut">
              <a:rPr lang="en-US" smtClean="0"/>
              <a:pPr/>
              <a:t>12/17/2013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849432-FB76-439F-8200-45E5520283C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2BE60A-51AA-4379-86EF-466B65D3556D}" type="datetimeFigureOut">
              <a:rPr lang="en-US" smtClean="0"/>
              <a:pPr/>
              <a:t>12/17/2013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849432-FB76-439F-8200-45E5520283C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2BE60A-51AA-4379-86EF-466B65D3556D}" type="datetimeFigureOut">
              <a:rPr lang="en-US" smtClean="0"/>
              <a:pPr/>
              <a:t>12/17/2013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849432-FB76-439F-8200-45E5520283C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D92BE60A-51AA-4379-86EF-466B65D3556D}" type="datetimeFigureOut">
              <a:rPr lang="en-US" smtClean="0"/>
              <a:pPr/>
              <a:t>12/17/2013</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70849432-FB76-439F-8200-45E5520283C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2BE60A-51AA-4379-86EF-466B65D3556D}" type="datetimeFigureOut">
              <a:rPr lang="en-US" smtClean="0"/>
              <a:pPr/>
              <a:t>12/17/2013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849432-FB76-439F-8200-45E5520283C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D92BE60A-51AA-4379-86EF-466B65D3556D}" type="datetimeFigureOut">
              <a:rPr lang="en-US" smtClean="0"/>
              <a:pPr/>
              <a:t>12/17/2013</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70849432-FB76-439F-8200-45E5520283C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9140000">
            <a:off x="541075" y="1210366"/>
            <a:ext cx="5647418" cy="3993247"/>
          </a:xfrm>
        </p:spPr>
        <p:txBody>
          <a:bodyPr>
            <a:normAutofit fontScale="90000"/>
          </a:bodyPr>
          <a:lstStyle/>
          <a:p>
            <a:r>
              <a:rPr lang="en-US" dirty="0" smtClean="0"/>
              <a:t>What are the major religious beliefs of Islam? Why did certain religious groups feel that revolution against the Shah was necessary and how does this belief impact the citizens of Iran, the US and/or the rest of the world?</a:t>
            </a:r>
            <a:endParaRPr lang="en-US" dirty="0"/>
          </a:p>
        </p:txBody>
      </p:sp>
      <p:sp>
        <p:nvSpPr>
          <p:cNvPr id="3" name="Subtitle 2"/>
          <p:cNvSpPr>
            <a:spLocks noGrp="1"/>
          </p:cNvSpPr>
          <p:nvPr>
            <p:ph type="subTitle" idx="1"/>
          </p:nvPr>
        </p:nvSpPr>
        <p:spPr>
          <a:xfrm>
            <a:off x="4648200" y="5105400"/>
            <a:ext cx="3581400" cy="1066800"/>
          </a:xfrm>
        </p:spPr>
        <p:txBody>
          <a:bodyPr>
            <a:normAutofit/>
          </a:bodyPr>
          <a:lstStyle/>
          <a:p>
            <a:r>
              <a:rPr lang="en-US" dirty="0" smtClean="0"/>
              <a:t>Salihah Siddiqui</a:t>
            </a:r>
          </a:p>
          <a:p>
            <a:r>
              <a:rPr lang="en-US" dirty="0" smtClean="0"/>
              <a:t>Mrs. Kramer- 3</a:t>
            </a:r>
            <a:r>
              <a:rPr lang="en-US" baseline="30000" dirty="0" smtClean="0"/>
              <a:t>rd</a:t>
            </a:r>
            <a:r>
              <a:rPr lang="en-US" dirty="0" smtClean="0"/>
              <a:t> period</a:t>
            </a:r>
          </a:p>
          <a:p>
            <a:r>
              <a:rPr lang="en-US" dirty="0" smtClean="0"/>
              <a:t>Iran Project</a:t>
            </a:r>
            <a:endParaRPr 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38800" y="2971800"/>
            <a:ext cx="3200400" cy="1800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4429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Religious beliefs of Islam</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Monotheistic: believe in one god, Allah</a:t>
            </a:r>
          </a:p>
          <a:p>
            <a:pPr>
              <a:buFont typeface="Arial" panose="020B0604020202020204" pitchFamily="34" charset="0"/>
              <a:buChar char="•"/>
            </a:pPr>
            <a:r>
              <a:rPr lang="en-US" dirty="0" smtClean="0"/>
              <a:t>Five pillars of Islam: Believing in one God and Muhammad is his last prophet, praying, fasting, helping the poor, and performing a pilgrimage to Makkah. </a:t>
            </a:r>
          </a:p>
          <a:p>
            <a:pPr>
              <a:buFont typeface="Arial" panose="020B0604020202020204" pitchFamily="34" charset="0"/>
              <a:buChar char="•"/>
            </a:pPr>
            <a:r>
              <a:rPr lang="en-US" dirty="0" smtClean="0"/>
              <a:t>Allah sends prophets and messengers to his people to spread religion and they include Jesus (Isa) and the main Messenger was Muhammad. </a:t>
            </a:r>
            <a:endParaRPr lang="en-US" dirty="0"/>
          </a:p>
          <a:p>
            <a:pPr>
              <a:buFont typeface="Arial" panose="020B0604020202020204" pitchFamily="34" charset="0"/>
              <a:buChar char="•"/>
            </a:pPr>
            <a:r>
              <a:rPr lang="en-US" dirty="0" smtClean="0"/>
              <a:t>Quran is the holy book, explains the way of life. </a:t>
            </a:r>
          </a:p>
          <a:p>
            <a:pPr>
              <a:buFont typeface="Arial" panose="020B0604020202020204" pitchFamily="34" charset="0"/>
              <a:buChar char="•"/>
            </a:pPr>
            <a:r>
              <a:rPr lang="en-US" dirty="0" smtClean="0"/>
              <a:t>Pray 5 times a day</a:t>
            </a:r>
          </a:p>
          <a:p>
            <a:pPr>
              <a:buFont typeface="Arial" panose="020B0604020202020204" pitchFamily="34" charset="0"/>
              <a:buChar char="•"/>
            </a:pPr>
            <a:r>
              <a:rPr lang="en-US" dirty="0" smtClean="0"/>
              <a:t>Following the way Muhammad lived is another goal in life</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3833003"/>
            <a:ext cx="3063737" cy="205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30050" y="3830128"/>
            <a:ext cx="2923325" cy="2189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08498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the revolution?</a:t>
            </a:r>
            <a:endParaRPr lang="en-US" dirty="0"/>
          </a:p>
        </p:txBody>
      </p:sp>
      <p:sp>
        <p:nvSpPr>
          <p:cNvPr id="3" name="Content Placeholder 2"/>
          <p:cNvSpPr>
            <a:spLocks noGrp="1"/>
          </p:cNvSpPr>
          <p:nvPr>
            <p:ph idx="1"/>
          </p:nvPr>
        </p:nvSpPr>
        <p:spPr>
          <a:xfrm>
            <a:off x="822960" y="1100628"/>
            <a:ext cx="3368040" cy="5300172"/>
          </a:xfrm>
        </p:spPr>
        <p:txBody>
          <a:bodyPr>
            <a:normAutofit/>
          </a:bodyPr>
          <a:lstStyle/>
          <a:p>
            <a:pPr>
              <a:buFont typeface="Arial" panose="020B0604020202020204" pitchFamily="34" charset="0"/>
              <a:buChar char="•"/>
            </a:pPr>
            <a:r>
              <a:rPr lang="en-US" sz="1800" b="0" dirty="0" smtClean="0"/>
              <a:t>the Shah was unpopular with the public</a:t>
            </a:r>
          </a:p>
          <a:p>
            <a:pPr>
              <a:buFont typeface="Arial" panose="020B0604020202020204" pitchFamily="34" charset="0"/>
              <a:buChar char="•"/>
            </a:pPr>
            <a:r>
              <a:rPr lang="en-US" sz="1800" b="0" dirty="0" smtClean="0"/>
              <a:t>He was a dictator who was put into power by Westerners</a:t>
            </a:r>
          </a:p>
          <a:p>
            <a:pPr>
              <a:buFont typeface="Arial" panose="020B0604020202020204" pitchFamily="34" charset="0"/>
              <a:buChar char="•"/>
            </a:pPr>
            <a:r>
              <a:rPr lang="en-US" sz="1800" b="0" dirty="0" smtClean="0"/>
              <a:t>He wanted to “westernize” Iran.</a:t>
            </a:r>
          </a:p>
          <a:p>
            <a:pPr>
              <a:buFont typeface="Arial" panose="020B0604020202020204" pitchFamily="34" charset="0"/>
              <a:buChar char="•"/>
            </a:pPr>
            <a:r>
              <a:rPr lang="en-US" sz="1800" b="0" dirty="0" smtClean="0"/>
              <a:t>The Shah used the SAVAK, which was the secret police, to rule the country</a:t>
            </a:r>
          </a:p>
          <a:p>
            <a:pPr>
              <a:buFont typeface="Arial" panose="020B0604020202020204" pitchFamily="34" charset="0"/>
              <a:buChar char="•"/>
            </a:pPr>
            <a:r>
              <a:rPr lang="en-US" sz="1800" b="0" dirty="0" smtClean="0"/>
              <a:t>His ideas clashed with the Islamists: </a:t>
            </a:r>
            <a:r>
              <a:rPr lang="en-US" sz="1800" b="0" dirty="0"/>
              <a:t>tobacco, alcohol, movies, gambling and </a:t>
            </a:r>
            <a:r>
              <a:rPr lang="en-US" sz="1800" b="0" dirty="0" smtClean="0"/>
              <a:t>clothing style</a:t>
            </a:r>
            <a:endParaRPr lang="en-US" sz="1800" b="0" dirty="0"/>
          </a:p>
          <a:p>
            <a:pPr>
              <a:buFont typeface="Arial" panose="020B0604020202020204" pitchFamily="34" charset="0"/>
              <a:buChar char="•"/>
            </a:pPr>
            <a:r>
              <a:rPr lang="en-US" sz="1800" b="0" dirty="0" smtClean="0"/>
              <a:t>The Shah was enforcing ideas on people that they did not want to follow</a:t>
            </a:r>
          </a:p>
          <a:p>
            <a:pPr>
              <a:buFont typeface="Arial" panose="020B0604020202020204" pitchFamily="34" charset="0"/>
              <a:buChar char="•"/>
            </a:pPr>
            <a:endParaRPr lang="en-US" sz="1800" b="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53125" y="439046"/>
            <a:ext cx="1905000"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3624094"/>
            <a:ext cx="2381250" cy="3143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03064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838200"/>
            <a:ext cx="3581400" cy="5151120"/>
          </a:xfrm>
        </p:spPr>
        <p:txBody>
          <a:bodyPr>
            <a:normAutofit fontScale="47500" lnSpcReduction="20000"/>
          </a:bodyPr>
          <a:lstStyle/>
          <a:p>
            <a:pPr>
              <a:buFont typeface="Arial" panose="020B0604020202020204" pitchFamily="34" charset="0"/>
              <a:buChar char="•"/>
            </a:pPr>
            <a:r>
              <a:rPr lang="en-US" altLang="en-US" sz="4000" b="0" dirty="0"/>
              <a:t>The outcome of the Iranian Revolution was a positive one for Iran. </a:t>
            </a:r>
            <a:endParaRPr lang="en-US" altLang="en-US" sz="4000" b="0" dirty="0" smtClean="0"/>
          </a:p>
          <a:p>
            <a:pPr>
              <a:buFont typeface="Arial" panose="020B0604020202020204" pitchFamily="34" charset="0"/>
              <a:buChar char="•"/>
            </a:pPr>
            <a:r>
              <a:rPr lang="en-US" altLang="en-US" sz="4000" b="0" dirty="0" smtClean="0"/>
              <a:t>oppression ended </a:t>
            </a:r>
            <a:r>
              <a:rPr lang="en-US" altLang="en-US" sz="4000" b="0" dirty="0"/>
              <a:t>and their ideologies, religious, and cultural traditions were </a:t>
            </a:r>
            <a:r>
              <a:rPr lang="en-US" altLang="en-US" sz="4000" b="0" dirty="0" smtClean="0"/>
              <a:t>well-maintained.</a:t>
            </a:r>
          </a:p>
          <a:p>
            <a:pPr>
              <a:buFont typeface="Arial" panose="020B0604020202020204" pitchFamily="34" charset="0"/>
              <a:buChar char="•"/>
            </a:pPr>
            <a:r>
              <a:rPr lang="en-US" altLang="en-US" sz="4000" b="0" dirty="0" smtClean="0"/>
              <a:t>resulted </a:t>
            </a:r>
            <a:r>
              <a:rPr lang="en-US" altLang="en-US" sz="4000" b="0" dirty="0"/>
              <a:t>in peace in Iran and a better government. </a:t>
            </a:r>
            <a:endParaRPr lang="en-US" altLang="en-US" sz="4000" b="0" dirty="0" smtClean="0"/>
          </a:p>
          <a:p>
            <a:pPr>
              <a:buFont typeface="Arial" panose="020B0604020202020204" pitchFamily="34" charset="0"/>
              <a:buChar char="•"/>
            </a:pPr>
            <a:r>
              <a:rPr lang="en-US" altLang="en-US" sz="4000" b="0" dirty="0" smtClean="0"/>
              <a:t>The </a:t>
            </a:r>
            <a:r>
              <a:rPr lang="en-US" altLang="en-US" sz="4000" b="0" dirty="0"/>
              <a:t>revolution transformed Iran from a monarchy to an Islamic </a:t>
            </a:r>
            <a:r>
              <a:rPr lang="en-US" altLang="en-US" sz="4000" b="0" dirty="0" smtClean="0"/>
              <a:t>Republic</a:t>
            </a:r>
            <a:endParaRPr lang="en-US" altLang="en-US" sz="4000" b="0" dirty="0"/>
          </a:p>
          <a:p>
            <a:pPr>
              <a:buFont typeface="Arial" panose="020B0604020202020204" pitchFamily="34" charset="0"/>
              <a:buChar char="•"/>
            </a:pPr>
            <a:r>
              <a:rPr lang="en-US" altLang="en-US" sz="4000" b="0" dirty="0" smtClean="0"/>
              <a:t>Iran’s relation with US worse</a:t>
            </a:r>
          </a:p>
          <a:p>
            <a:pPr>
              <a:buFont typeface="Arial" panose="020B0604020202020204" pitchFamily="34" charset="0"/>
              <a:buChar char="•"/>
            </a:pPr>
            <a:r>
              <a:rPr lang="en-US" altLang="en-US" sz="4000" b="0" dirty="0" smtClean="0"/>
              <a:t>People understood that they could fight for what the believed.</a:t>
            </a:r>
            <a:endParaRPr lang="en-US" altLang="en-US" sz="4000" b="0" dirty="0"/>
          </a:p>
          <a:p>
            <a:pPr>
              <a:buFont typeface="Arial" panose="020B0604020202020204" pitchFamily="34" charset="0"/>
              <a:buChar char="•"/>
            </a:pPr>
            <a:endParaRPr lang="en-US" dirty="0"/>
          </a:p>
        </p:txBody>
      </p:sp>
      <p:sp>
        <p:nvSpPr>
          <p:cNvPr id="2" name="Title 1"/>
          <p:cNvSpPr>
            <a:spLocks noGrp="1"/>
          </p:cNvSpPr>
          <p:nvPr>
            <p:ph type="title"/>
          </p:nvPr>
        </p:nvSpPr>
        <p:spPr>
          <a:xfrm>
            <a:off x="838200" y="304800"/>
            <a:ext cx="7520940" cy="548640"/>
          </a:xfrm>
        </p:spPr>
        <p:txBody>
          <a:bodyPr/>
          <a:lstStyle/>
          <a:p>
            <a:r>
              <a:rPr lang="en-US" dirty="0" smtClean="0"/>
              <a:t>Impacts of this belief on people</a:t>
            </a:r>
            <a:endParaRPr lang="en-US" dirty="0"/>
          </a:p>
        </p:txBody>
      </p:sp>
      <p:pic>
        <p:nvPicPr>
          <p:cNvPr id="2050" name="Picture 2" descr="https://encrypted-tbn0.gstatic.com/images?q=tbn:ANd9GcRkl4qz14eUhWnrnae6IhtvvrPQriD4inT43vTRKrQfQbNyRidm"/>
          <p:cNvPicPr>
            <a:picLocks noChangeAspect="1" noChangeArrowheads="1"/>
          </p:cNvPicPr>
          <p:nvPr/>
        </p:nvPicPr>
        <p:blipFill>
          <a:blip r:embed="rId2" cstate="print"/>
          <a:srcRect/>
          <a:stretch>
            <a:fillRect/>
          </a:stretch>
        </p:blipFill>
        <p:spPr bwMode="auto">
          <a:xfrm>
            <a:off x="5029200" y="990600"/>
            <a:ext cx="3024932" cy="2057400"/>
          </a:xfrm>
          <a:prstGeom prst="rect">
            <a:avLst/>
          </a:prstGeom>
          <a:noFill/>
        </p:spPr>
      </p:pic>
      <p:pic>
        <p:nvPicPr>
          <p:cNvPr id="2052" name="Picture 4" descr="https://encrypted-tbn2.gstatic.com/images?q=tbn:ANd9GcTnUMgyhz1YDVx82SBOONx4R4nwCg5GyyYMjzjp6vhDd5orAEmO"/>
          <p:cNvPicPr>
            <a:picLocks noChangeAspect="1" noChangeArrowheads="1"/>
          </p:cNvPicPr>
          <p:nvPr/>
        </p:nvPicPr>
        <p:blipFill>
          <a:blip r:embed="rId3" cstate="print"/>
          <a:srcRect/>
          <a:stretch>
            <a:fillRect/>
          </a:stretch>
        </p:blipFill>
        <p:spPr bwMode="auto">
          <a:xfrm>
            <a:off x="5181600" y="3352800"/>
            <a:ext cx="2771775" cy="2076157"/>
          </a:xfrm>
          <a:prstGeom prst="rect">
            <a:avLst/>
          </a:prstGeom>
          <a:noFill/>
        </p:spPr>
      </p:pic>
    </p:spTree>
    <p:extLst>
      <p:ext uri="{BB962C8B-B14F-4D97-AF65-F5344CB8AC3E}">
        <p14:creationId xmlns:p14="http://schemas.microsoft.com/office/powerpoint/2010/main" val="1231762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lstStyle/>
          <a:p>
            <a:r>
              <a:rPr lang="en-US" b="0" dirty="0"/>
              <a:t>"The Iranian Revolution." </a:t>
            </a:r>
            <a:r>
              <a:rPr lang="en-US" b="0" i="1" dirty="0"/>
              <a:t>The Iranian Revolution</a:t>
            </a:r>
            <a:r>
              <a:rPr lang="en-US" b="0" dirty="0"/>
              <a:t>. </a:t>
            </a:r>
            <a:r>
              <a:rPr lang="en-US" b="0" dirty="0" err="1"/>
              <a:t>N.p</a:t>
            </a:r>
            <a:r>
              <a:rPr lang="en-US" b="0" dirty="0"/>
              <a:t>., </a:t>
            </a:r>
            <a:r>
              <a:rPr lang="en-US" b="0" dirty="0" err="1"/>
              <a:t>n.d.</a:t>
            </a:r>
            <a:r>
              <a:rPr lang="en-US" b="0" dirty="0"/>
              <a:t> Web. 13 Dec. 2013</a:t>
            </a:r>
            <a:r>
              <a:rPr lang="en-US" b="0" dirty="0" smtClean="0"/>
              <a:t>.</a:t>
            </a:r>
          </a:p>
          <a:p>
            <a:r>
              <a:rPr lang="en-US" b="0" dirty="0"/>
              <a:t>"Thirty Years On: The Iranian Revolution and Its Impact on the Region." </a:t>
            </a:r>
            <a:r>
              <a:rPr lang="en-US" b="0" i="1" dirty="0" err="1"/>
              <a:t>EInternational</a:t>
            </a:r>
            <a:r>
              <a:rPr lang="en-US" b="0" i="1" dirty="0"/>
              <a:t> Relations RSS</a:t>
            </a:r>
            <a:r>
              <a:rPr lang="en-US" b="0" dirty="0"/>
              <a:t>. </a:t>
            </a:r>
            <a:r>
              <a:rPr lang="en-US" b="0" dirty="0" err="1"/>
              <a:t>N.p</a:t>
            </a:r>
            <a:r>
              <a:rPr lang="en-US" b="0" dirty="0"/>
              <a:t>., </a:t>
            </a:r>
            <a:r>
              <a:rPr lang="en-US" b="0" dirty="0" err="1"/>
              <a:t>n.d.</a:t>
            </a:r>
            <a:r>
              <a:rPr lang="en-US" b="0" dirty="0"/>
              <a:t> Web. 13 Dec. 2013.</a:t>
            </a:r>
            <a:endParaRPr lang="en-US" b="0" dirty="0" smtClean="0"/>
          </a:p>
          <a:p>
            <a:endParaRPr lang="en-US" dirty="0"/>
          </a:p>
        </p:txBody>
      </p:sp>
    </p:spTree>
    <p:extLst>
      <p:ext uri="{BB962C8B-B14F-4D97-AF65-F5344CB8AC3E}">
        <p14:creationId xmlns:p14="http://schemas.microsoft.com/office/powerpoint/2010/main" val="34254391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50</TotalTime>
  <Words>300</Words>
  <Application>Microsoft Office PowerPoint</Application>
  <PresentationFormat>On-screen Show (4:3)</PresentationFormat>
  <Paragraphs>28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Angles</vt:lpstr>
      <vt:lpstr>What are the major religious beliefs of Islam? Why did certain religious groups feel that revolution against the Shah was necessary and how does this belief impact the citizens of Iran, the US and/or the rest of the world?</vt:lpstr>
      <vt:lpstr>Religious beliefs of Islam</vt:lpstr>
      <vt:lpstr>Why the revolution?</vt:lpstr>
      <vt:lpstr>Impacts of this belief on people</vt:lpstr>
      <vt:lpstr>Works cited</vt:lpstr>
    </vt:vector>
  </TitlesOfParts>
  <Company>Wake County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are the major religious beliefs of Islam? Why did certain religious groups feel that revolution against the Shah was necessary and how does this belief impact the citizens of Iran, the US and/or the rest of the world?</dc:title>
  <dc:creator>9384687</dc:creator>
  <cp:lastModifiedBy>9384687</cp:lastModifiedBy>
  <cp:revision>7</cp:revision>
  <dcterms:created xsi:type="dcterms:W3CDTF">2013-12-13T16:56:16Z</dcterms:created>
  <dcterms:modified xsi:type="dcterms:W3CDTF">2013-12-17T16:33:01Z</dcterms:modified>
</cp:coreProperties>
</file>